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58" r:id="rId6"/>
    <p:sldId id="25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98" d="100"/>
          <a:sy n="98" d="100"/>
        </p:scale>
        <p:origin x="5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F0E9-040D-E649-3872-50570FB2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D939C-749F-B0CF-CA24-B83F7C11C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E1BCF-2F65-8DB0-A58D-1FF0D6FDBE57}"/>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76CE0678-4D3A-C8DF-E93F-CD21129FF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638D1-091A-F6C2-2E62-3D508CE094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853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53-AE53-CD60-908D-1784D50A6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5DD51-1B64-6A27-46EF-06B1A8670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BDE32-3641-3F9C-71A8-634263E4FC70}"/>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03D174A-C4C7-DFC0-9FDE-E0078945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48F9-229D-4BAA-3445-66628F4A46D0}"/>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21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6A431-C6E1-0527-07A1-AAAF88E60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84F8DD-5D74-8A42-2ABD-C9BCCE0EC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D666B-3FF4-D3A1-0D68-F521AEB82E25}"/>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802A1095-A920-269F-9573-041A877E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9032E-F0C0-B3AC-0F88-20796459CCA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022670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D6F7-F20E-29FD-35D6-8FE1748F2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B8E0D-8A42-FC09-D67F-3A5DBE67F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6A1B4-BAD5-EF5B-C172-648BA77E03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47B3C00-B048-3ADA-4F83-DBB4037D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B6058-0B25-EA0D-C66B-82FB70D86D77}"/>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3796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A98C-ECB1-6F59-751D-A59145B83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EFD97-FF99-2928-6E84-F66CAAECDB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6A406-BC4B-AEA0-8B4F-C2DC6E33766F}"/>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A55D24CA-C225-0B2E-FDF5-F380799B5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1073B-D35D-A52F-ED94-20E288B1A85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646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E57A-A867-7021-58D6-AE742C196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DD082-11CF-8D2F-C420-B55E0E422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01864-1553-4FA8-B34D-E19EBD0B4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956B3-81E3-A183-15BA-9636DC0C938C}"/>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E6058BEB-B51B-CC4F-B2B1-7BF8C857B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0E4EF-4AB9-11D3-7EBB-C2139CE88F3F}"/>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31738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FC-7C4A-62D7-D891-8935580B3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12F54-95C7-AAF4-9770-160F451E3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FDE4-2815-2172-77D2-E9E3D8AFE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8F36B-2C9A-AA85-59DC-1675DAFE1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6BEA9-5465-D20B-1559-B2FA79B6F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696E1D-2023-D26D-BB1E-9812668520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8" name="Footer Placeholder 7">
            <a:extLst>
              <a:ext uri="{FF2B5EF4-FFF2-40B4-BE49-F238E27FC236}">
                <a16:creationId xmlns:a16="http://schemas.microsoft.com/office/drawing/2014/main" id="{617C255D-B7C8-450C-48BF-6520E4CAB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0B174-7722-4955-3A33-C51C840DD5B2}"/>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27009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8C4-EDB0-B750-6086-DFA8776A5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9AAE5-B8B8-C0B1-41C1-2C8CD32BC2B8}"/>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4" name="Footer Placeholder 3">
            <a:extLst>
              <a:ext uri="{FF2B5EF4-FFF2-40B4-BE49-F238E27FC236}">
                <a16:creationId xmlns:a16="http://schemas.microsoft.com/office/drawing/2014/main" id="{92DD761B-0D29-8569-7DCB-C71CBB645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FFE5-1BDB-7227-CDA0-BCAA404776E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6814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BF66-2501-21F0-DEB0-5F13FABDEEA4}"/>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3" name="Footer Placeholder 2">
            <a:extLst>
              <a:ext uri="{FF2B5EF4-FFF2-40B4-BE49-F238E27FC236}">
                <a16:creationId xmlns:a16="http://schemas.microsoft.com/office/drawing/2014/main" id="{B643B03B-5377-54B0-85E2-C5962E59C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094FA-BB79-FF4B-0605-0CEBF5A551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71495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D0-6974-93F4-961F-2CABBD47F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D9840-096B-78B3-1988-81A1956F4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EFCB0-D87E-7653-DCAF-77E8331F6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3EA45-E197-FDB0-703E-26744BCA1FD6}"/>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6F4E93AB-3A17-4B38-29F4-8F390DAC3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A6A04-119F-FB59-A3DD-DFA078EA55A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8827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A345-5525-A09C-2379-EC20398E5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D7737-2761-8989-E0C4-8E6E3B347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97D9E-2021-6E2F-D7DC-DD00D4FE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3D4C6-DDA8-CDA1-DC73-EB2C53B6DC2B}"/>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39FD1E55-C07C-9311-E6AD-27835A2C2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6039-3880-8455-6DA4-E7777C0BD0C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498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CB5C8-F2F4-2740-45FA-CC9F162FF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8CD7-E0F7-B523-B53F-7F9E2E63E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770BB-CFD0-F3C5-DAF7-22221844A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5D0301A4-6304-B081-8A86-7EBDC2EEB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A02CA4-4C25-4444-9E8B-170DF6299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FBD3A2-B999-4B3E-8867-430F21145241}" type="slidenum">
              <a:rPr lang="en-US" smtClean="0"/>
              <a:t>‹#›</a:t>
            </a:fld>
            <a:endParaRPr lang="en-US"/>
          </a:p>
        </p:txBody>
      </p:sp>
    </p:spTree>
    <p:extLst>
      <p:ext uri="{BB962C8B-B14F-4D97-AF65-F5344CB8AC3E}">
        <p14:creationId xmlns:p14="http://schemas.microsoft.com/office/powerpoint/2010/main" val="897073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nuwildcat-my.sharepoint.com/my?id=%2Fpersonal%2Fakl0407%5Fads%5Fnorthwestern%5Fedu%2FDocuments%2FSTAT390%2FData%20to%20send%20to%20Stakeholders%20for%20annotating&amp;sortField=LinkFilename&amp;isAscending=true&amp;ga=1" TargetMode="External"/><Relationship Id="rId2" Type="http://schemas.openxmlformats.org/officeDocument/2006/relationships/hyperlink" Target="https://arvindkrishna87.github.io/STAT390_project/" TargetMode="External"/><Relationship Id="rId1" Type="http://schemas.openxmlformats.org/officeDocument/2006/relationships/slideLayout" Target="../slideLayouts/slideLayout2.xml"/><Relationship Id="rId5" Type="http://schemas.openxmlformats.org/officeDocument/2006/relationships/hyperlink" Target="https://docs.google.com/spreadsheets/d/1PbV0faD_WGmLEbrY93mQF5ofhO98hy-TQmh41uGPCxc/edit?gid=0#gid=0" TargetMode="External"/><Relationship Id="rId4" Type="http://schemas.openxmlformats.org/officeDocument/2006/relationships/hyperlink" Target="https://nuwildcat-my.sharepoint.com/:x:/r/personal/akl0407_ads_northwestern_edu/_layouts/15/Doc.aspx?sourcedoc=%7B808B83F5-0AC5-4834-8518-E454850AB281%7D&amp;file=clincal%20data%20sheet%20for%20scoring.xlsx&amp;action=default&amp;mobileredirect=tru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D44-FF15-270A-7D19-57C4EEBB9875}"/>
              </a:ext>
            </a:extLst>
          </p:cNvPr>
          <p:cNvSpPr>
            <a:spLocks noGrp="1"/>
          </p:cNvSpPr>
          <p:nvPr>
            <p:ph type="ctrTitle"/>
          </p:nvPr>
        </p:nvSpPr>
        <p:spPr/>
        <p:txBody>
          <a:bodyPr/>
          <a:lstStyle/>
          <a:p>
            <a:r>
              <a:rPr lang="en-US" dirty="0"/>
              <a:t>CMIL-project meeting</a:t>
            </a:r>
          </a:p>
        </p:txBody>
      </p:sp>
      <p:sp>
        <p:nvSpPr>
          <p:cNvPr id="3" name="Subtitle 2">
            <a:extLst>
              <a:ext uri="{FF2B5EF4-FFF2-40B4-BE49-F238E27FC236}">
                <a16:creationId xmlns:a16="http://schemas.microsoft.com/office/drawing/2014/main" id="{CA478B57-D528-D6A5-A1E7-B8EF68B62310}"/>
              </a:ext>
            </a:extLst>
          </p:cNvPr>
          <p:cNvSpPr>
            <a:spLocks noGrp="1"/>
          </p:cNvSpPr>
          <p:nvPr>
            <p:ph type="subTitle" idx="1"/>
          </p:nvPr>
        </p:nvSpPr>
        <p:spPr/>
        <p:txBody>
          <a:bodyPr/>
          <a:lstStyle/>
          <a:p>
            <a:r>
              <a:rPr lang="en-US" dirty="0"/>
              <a:t>11</a:t>
            </a:r>
            <a:r>
              <a:rPr lang="en-US" baseline="30000" dirty="0"/>
              <a:t>th</a:t>
            </a:r>
            <a:r>
              <a:rPr lang="en-US" dirty="0"/>
              <a:t> Feb 2025</a:t>
            </a:r>
          </a:p>
        </p:txBody>
      </p:sp>
    </p:spTree>
    <p:extLst>
      <p:ext uri="{BB962C8B-B14F-4D97-AF65-F5344CB8AC3E}">
        <p14:creationId xmlns:p14="http://schemas.microsoft.com/office/powerpoint/2010/main" val="3951166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Status update</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lnSpcReduction="10000"/>
          </a:bodyPr>
          <a:lstStyle/>
          <a:p>
            <a:pPr marL="0" indent="0">
              <a:buNone/>
            </a:pPr>
            <a:r>
              <a:rPr lang="en-US" sz="2000" dirty="0"/>
              <a:t>Project status can be seen on the </a:t>
            </a:r>
            <a:r>
              <a:rPr lang="en-US" sz="2000" dirty="0">
                <a:hlinkClick r:id="rId2"/>
              </a:rPr>
              <a:t>project website</a:t>
            </a:r>
            <a:r>
              <a:rPr lang="en-US" sz="2000" dirty="0"/>
              <a:t>: </a:t>
            </a:r>
          </a:p>
          <a:p>
            <a:r>
              <a:rPr lang="en-US" sz="2000" dirty="0"/>
              <a:t>We matched tissue slices based on the shape of the epithelium across the three stains – H&amp;E, </a:t>
            </a:r>
            <a:r>
              <a:rPr lang="en-US" sz="2000" dirty="0" err="1"/>
              <a:t>melan</a:t>
            </a:r>
            <a:r>
              <a:rPr lang="en-US" sz="2000" dirty="0"/>
              <a:t>-A, and sox-10, for all the 107 cases</a:t>
            </a:r>
          </a:p>
          <a:p>
            <a:r>
              <a:rPr lang="en-US" sz="2000" dirty="0"/>
              <a:t>The </a:t>
            </a:r>
            <a:r>
              <a:rPr lang="en-US" sz="2000" dirty="0">
                <a:hlinkClick r:id="rId3"/>
              </a:rPr>
              <a:t>folder</a:t>
            </a:r>
            <a:r>
              <a:rPr lang="en-US" sz="2000" dirty="0"/>
              <a:t> with the slices has been shared with you (26</a:t>
            </a:r>
            <a:r>
              <a:rPr lang="en-US" sz="2000" baseline="30000" dirty="0"/>
              <a:t>th</a:t>
            </a:r>
            <a:r>
              <a:rPr lang="en-US" sz="2000" dirty="0"/>
              <a:t> Jan 2025), with case numbers as mentioned in the </a:t>
            </a:r>
            <a:r>
              <a:rPr lang="en-US" sz="2000" dirty="0">
                <a:hlinkClick r:id="rId4"/>
              </a:rPr>
              <a:t>shared spreadsheet</a:t>
            </a:r>
            <a:r>
              <a:rPr lang="en-US" sz="2000" dirty="0"/>
              <a:t>.</a:t>
            </a:r>
          </a:p>
          <a:p>
            <a:r>
              <a:rPr lang="en-US" sz="2000" dirty="0"/>
              <a:t>The matching status of each slice can be seen </a:t>
            </a:r>
            <a:r>
              <a:rPr lang="en-US" sz="2000" dirty="0">
                <a:hlinkClick r:id="rId5"/>
              </a:rPr>
              <a:t>here</a:t>
            </a:r>
            <a:endParaRPr lang="en-US" sz="2000" dirty="0"/>
          </a:p>
          <a:p>
            <a:endParaRPr lang="en-US" sz="2000" dirty="0"/>
          </a:p>
          <a:p>
            <a:pPr marL="0" indent="0">
              <a:buNone/>
            </a:pPr>
            <a:r>
              <a:rPr lang="en-US" sz="2000" dirty="0">
                <a:solidFill>
                  <a:srgbClr val="FF0000"/>
                </a:solidFill>
              </a:rPr>
              <a:t>Questions:</a:t>
            </a:r>
          </a:p>
          <a:p>
            <a:r>
              <a:rPr lang="en-US" sz="2000" dirty="0">
                <a:solidFill>
                  <a:srgbClr val="FF0000"/>
                </a:solidFill>
              </a:rPr>
              <a:t>Should we prioritize the 84 slices that have matches for annotation?</a:t>
            </a:r>
          </a:p>
          <a:p>
            <a:r>
              <a:rPr lang="en-US" sz="2000" dirty="0">
                <a:solidFill>
                  <a:srgbClr val="FF0000"/>
                </a:solidFill>
              </a:rPr>
              <a:t>Which and how many slices should be annotated and provided to us for model training, and the rest used as test data?</a:t>
            </a:r>
          </a:p>
          <a:p>
            <a:r>
              <a:rPr lang="en-US" sz="2000" dirty="0">
                <a:solidFill>
                  <a:srgbClr val="FF0000"/>
                </a:solidFill>
              </a:rPr>
              <a:t>There are some Liverpool cases highlighted in yellow. Is there anything different about them?</a:t>
            </a:r>
          </a:p>
          <a:p>
            <a:endParaRPr lang="en-US" sz="2000" dirty="0">
              <a:solidFill>
                <a:srgbClr val="FF0000"/>
              </a:solidFill>
            </a:endParaRPr>
          </a:p>
          <a:p>
            <a:pPr marL="914400" lvl="2" indent="0">
              <a:buNone/>
            </a:pPr>
            <a:endParaRPr lang="en-US" sz="1600" dirty="0"/>
          </a:p>
        </p:txBody>
      </p:sp>
    </p:spTree>
    <p:extLst>
      <p:ext uri="{BB962C8B-B14F-4D97-AF65-F5344CB8AC3E}">
        <p14:creationId xmlns:p14="http://schemas.microsoft.com/office/powerpoint/2010/main" val="1138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pic>
        <p:nvPicPr>
          <p:cNvPr id="4" name="Google Shape;190;p21">
            <a:extLst>
              <a:ext uri="{FF2B5EF4-FFF2-40B4-BE49-F238E27FC236}">
                <a16:creationId xmlns:a16="http://schemas.microsoft.com/office/drawing/2014/main" id="{E0E15739-5A3F-F16D-E361-247D0FEED1A2}"/>
              </a:ext>
            </a:extLst>
          </p:cNvPr>
          <p:cNvPicPr preferRelativeResize="0"/>
          <p:nvPr/>
        </p:nvPicPr>
        <p:blipFill rotWithShape="1">
          <a:blip r:embed="rId2">
            <a:alphaModFix/>
          </a:blip>
          <a:srcRect l="31967" t="3695" r="1672" b="6828"/>
          <a:stretch/>
        </p:blipFill>
        <p:spPr>
          <a:xfrm>
            <a:off x="9876595" y="1512880"/>
            <a:ext cx="1358778" cy="4547947"/>
          </a:xfrm>
          <a:prstGeom prst="rect">
            <a:avLst/>
          </a:prstGeom>
          <a:noFill/>
          <a:ln>
            <a:noFill/>
          </a:ln>
        </p:spPr>
      </p:pic>
      <p:pic>
        <p:nvPicPr>
          <p:cNvPr id="7" name="Picture 6" descr="A close-up of a purple and white object&#10;&#10;Description automatically generated">
            <a:extLst>
              <a:ext uri="{FF2B5EF4-FFF2-40B4-BE49-F238E27FC236}">
                <a16:creationId xmlns:a16="http://schemas.microsoft.com/office/drawing/2014/main" id="{41D431D8-4949-1293-5B4F-D09010948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4" y="1512881"/>
            <a:ext cx="1358779" cy="4500956"/>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C292C70F-6021-BC93-F51B-0D660A10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779" y="1512881"/>
            <a:ext cx="1358778" cy="4547947"/>
          </a:xfrm>
          <a:prstGeom prst="rect">
            <a:avLst/>
          </a:prstGeom>
        </p:spPr>
      </p:pic>
      <p:pic>
        <p:nvPicPr>
          <p:cNvPr id="16" name="Picture 15">
            <a:extLst>
              <a:ext uri="{FF2B5EF4-FFF2-40B4-BE49-F238E27FC236}">
                <a16:creationId xmlns:a16="http://schemas.microsoft.com/office/drawing/2014/main" id="{E729297F-0771-7969-7E2F-358BA5B0EDF2}"/>
              </a:ext>
            </a:extLst>
          </p:cNvPr>
          <p:cNvPicPr>
            <a:picLocks noChangeAspect="1"/>
          </p:cNvPicPr>
          <p:nvPr/>
        </p:nvPicPr>
        <p:blipFill>
          <a:blip r:embed="rId5"/>
          <a:stretch>
            <a:fillRect/>
          </a:stretch>
        </p:blipFill>
        <p:spPr>
          <a:xfrm>
            <a:off x="6230380" y="1498996"/>
            <a:ext cx="1409909" cy="4556233"/>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FDFA38E0-2F9D-E434-7CF3-DBC9856C0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691" y="1512881"/>
            <a:ext cx="1358778" cy="4547947"/>
          </a:xfrm>
          <a:prstGeom prst="rect">
            <a:avLst/>
          </a:prstGeom>
        </p:spPr>
      </p:pic>
      <p:sp>
        <p:nvSpPr>
          <p:cNvPr id="18" name="TextBox 17">
            <a:extLst>
              <a:ext uri="{FF2B5EF4-FFF2-40B4-BE49-F238E27FC236}">
                <a16:creationId xmlns:a16="http://schemas.microsoft.com/office/drawing/2014/main" id="{74D873E7-A145-77C0-A805-C5A60BFF5786}"/>
              </a:ext>
            </a:extLst>
          </p:cNvPr>
          <p:cNvSpPr txBox="1"/>
          <p:nvPr/>
        </p:nvSpPr>
        <p:spPr>
          <a:xfrm>
            <a:off x="858906" y="6060828"/>
            <a:ext cx="11582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Tissue slice</a:t>
            </a:r>
          </a:p>
        </p:txBody>
      </p:sp>
      <p:sp>
        <p:nvSpPr>
          <p:cNvPr id="19" name="TextBox 18">
            <a:extLst>
              <a:ext uri="{FF2B5EF4-FFF2-40B4-BE49-F238E27FC236}">
                <a16:creationId xmlns:a16="http://schemas.microsoft.com/office/drawing/2014/main" id="{2B203FD8-A91D-0BE8-C9E6-8ADC951705A4}"/>
              </a:ext>
            </a:extLst>
          </p:cNvPr>
          <p:cNvSpPr txBox="1"/>
          <p:nvPr/>
        </p:nvSpPr>
        <p:spPr>
          <a:xfrm>
            <a:off x="2490297" y="6069114"/>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Largest contour</a:t>
            </a:r>
          </a:p>
        </p:txBody>
      </p:sp>
      <p:cxnSp>
        <p:nvCxnSpPr>
          <p:cNvPr id="21" name="Straight Connector 20">
            <a:extLst>
              <a:ext uri="{FF2B5EF4-FFF2-40B4-BE49-F238E27FC236}">
                <a16:creationId xmlns:a16="http://schemas.microsoft.com/office/drawing/2014/main" id="{C3AFB44E-7A71-34E0-828D-BF6BFDE41C98}"/>
              </a:ext>
            </a:extLst>
          </p:cNvPr>
          <p:cNvCxnSpPr>
            <a:cxnSpLocks/>
          </p:cNvCxnSpPr>
          <p:nvPr/>
        </p:nvCxnSpPr>
        <p:spPr>
          <a:xfrm flipV="1">
            <a:off x="5040695" y="5342430"/>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57F8062-E120-6EAF-7E5D-BC64E0F1D5BE}"/>
              </a:ext>
            </a:extLst>
          </p:cNvPr>
          <p:cNvSpPr txBox="1"/>
          <p:nvPr/>
        </p:nvSpPr>
        <p:spPr>
          <a:xfrm>
            <a:off x="4479720" y="6060827"/>
            <a:ext cx="146778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Tangent along the contour</a:t>
            </a:r>
          </a:p>
        </p:txBody>
      </p:sp>
      <p:cxnSp>
        <p:nvCxnSpPr>
          <p:cNvPr id="23" name="Straight Connector 22">
            <a:extLst>
              <a:ext uri="{FF2B5EF4-FFF2-40B4-BE49-F238E27FC236}">
                <a16:creationId xmlns:a16="http://schemas.microsoft.com/office/drawing/2014/main" id="{56AA7AA3-B287-7B95-3A70-13A00ECEA678}"/>
              </a:ext>
            </a:extLst>
          </p:cNvPr>
          <p:cNvCxnSpPr>
            <a:cxnSpLocks/>
          </p:cNvCxnSpPr>
          <p:nvPr/>
        </p:nvCxnSpPr>
        <p:spPr>
          <a:xfrm flipV="1">
            <a:off x="6902901" y="53285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C74F90E-4B29-B48C-D1B2-7EA5D260F72D}"/>
              </a:ext>
            </a:extLst>
          </p:cNvPr>
          <p:cNvCxnSpPr/>
          <p:nvPr/>
        </p:nvCxnSpPr>
        <p:spPr>
          <a:xfrm flipH="1" flipV="1">
            <a:off x="6826091" y="5328545"/>
            <a:ext cx="382837" cy="377227"/>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8F1250A-E5E2-DD2F-3750-7927C26357C0}"/>
              </a:ext>
            </a:extLst>
          </p:cNvPr>
          <p:cNvSpPr txBox="1"/>
          <p:nvPr/>
        </p:nvSpPr>
        <p:spPr>
          <a:xfrm>
            <a:off x="6293525" y="6053503"/>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Get the width perpendicular to the tangent</a:t>
            </a:r>
          </a:p>
        </p:txBody>
      </p:sp>
      <p:sp>
        <p:nvSpPr>
          <p:cNvPr id="31" name="TextBox 30">
            <a:extLst>
              <a:ext uri="{FF2B5EF4-FFF2-40B4-BE49-F238E27FC236}">
                <a16:creationId xmlns:a16="http://schemas.microsoft.com/office/drawing/2014/main" id="{F75F7CC9-BC48-CEA6-622A-4CBF13A35DEB}"/>
              </a:ext>
            </a:extLst>
          </p:cNvPr>
          <p:cNvSpPr txBox="1"/>
          <p:nvPr/>
        </p:nvSpPr>
        <p:spPr>
          <a:xfrm>
            <a:off x="9914943" y="6067388"/>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Keep making patches around the contour</a:t>
            </a:r>
          </a:p>
        </p:txBody>
      </p:sp>
      <p:pic>
        <p:nvPicPr>
          <p:cNvPr id="33" name="Picture 32" descr="A purple and white image of a human lung&#10;&#10;Description automatically generated">
            <a:extLst>
              <a:ext uri="{FF2B5EF4-FFF2-40B4-BE49-F238E27FC236}">
                <a16:creationId xmlns:a16="http://schemas.microsoft.com/office/drawing/2014/main" id="{5E462FB4-DA28-F7CB-C401-D57D5D03F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22" y="1512880"/>
            <a:ext cx="1358779" cy="4547952"/>
          </a:xfrm>
          <a:prstGeom prst="rect">
            <a:avLst/>
          </a:prstGeom>
        </p:spPr>
      </p:pic>
      <p:sp>
        <p:nvSpPr>
          <p:cNvPr id="34" name="TextBox 33">
            <a:extLst>
              <a:ext uri="{FF2B5EF4-FFF2-40B4-BE49-F238E27FC236}">
                <a16:creationId xmlns:a16="http://schemas.microsoft.com/office/drawing/2014/main" id="{E2873610-BAB2-A85A-8B08-1B352D06CA31}"/>
              </a:ext>
            </a:extLst>
          </p:cNvPr>
          <p:cNvSpPr txBox="1"/>
          <p:nvPr/>
        </p:nvSpPr>
        <p:spPr>
          <a:xfrm>
            <a:off x="8092192" y="6067388"/>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Make the patch</a:t>
            </a:r>
          </a:p>
        </p:txBody>
      </p:sp>
      <p:sp>
        <p:nvSpPr>
          <p:cNvPr id="35" name="Rectangle 34">
            <a:extLst>
              <a:ext uri="{FF2B5EF4-FFF2-40B4-BE49-F238E27FC236}">
                <a16:creationId xmlns:a16="http://schemas.microsoft.com/office/drawing/2014/main" id="{79C3EF66-B8D8-0CC9-9AE9-A5F377B6474A}"/>
              </a:ext>
            </a:extLst>
          </p:cNvPr>
          <p:cNvSpPr/>
          <p:nvPr/>
        </p:nvSpPr>
        <p:spPr>
          <a:xfrm rot="19198390">
            <a:off x="8445708" y="5306420"/>
            <a:ext cx="586760" cy="587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30" grpId="0"/>
      <p:bldP spid="31" grpId="0"/>
      <p:bldP spid="34"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sp>
        <p:nvSpPr>
          <p:cNvPr id="18" name="TextBox 17">
            <a:extLst>
              <a:ext uri="{FF2B5EF4-FFF2-40B4-BE49-F238E27FC236}">
                <a16:creationId xmlns:a16="http://schemas.microsoft.com/office/drawing/2014/main" id="{74D873E7-A145-77C0-A805-C5A60BFF5786}"/>
              </a:ext>
            </a:extLst>
          </p:cNvPr>
          <p:cNvSpPr txBox="1"/>
          <p:nvPr/>
        </p:nvSpPr>
        <p:spPr>
          <a:xfrm>
            <a:off x="821324" y="1264806"/>
            <a:ext cx="405792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Currently, we are updating the algorithm to:</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Make patches on the epithelium within the stroma</a:t>
            </a:r>
          </a:p>
        </p:txBody>
      </p:sp>
      <p:grpSp>
        <p:nvGrpSpPr>
          <p:cNvPr id="11" name="Group 10">
            <a:extLst>
              <a:ext uri="{FF2B5EF4-FFF2-40B4-BE49-F238E27FC236}">
                <a16:creationId xmlns:a16="http://schemas.microsoft.com/office/drawing/2014/main" id="{57CD6FD8-8413-AE2D-FACC-7142248C5A29}"/>
              </a:ext>
            </a:extLst>
          </p:cNvPr>
          <p:cNvGrpSpPr/>
          <p:nvPr/>
        </p:nvGrpSpPr>
        <p:grpSpPr>
          <a:xfrm>
            <a:off x="1167485" y="2671676"/>
            <a:ext cx="3365605" cy="4056129"/>
            <a:chOff x="6194739" y="1574923"/>
            <a:chExt cx="3365605" cy="4056129"/>
          </a:xfrm>
        </p:grpSpPr>
        <p:pic>
          <p:nvPicPr>
            <p:cNvPr id="7" name="Picture 6">
              <a:extLst>
                <a:ext uri="{FF2B5EF4-FFF2-40B4-BE49-F238E27FC236}">
                  <a16:creationId xmlns:a16="http://schemas.microsoft.com/office/drawing/2014/main" id="{41D431D8-4949-1293-5B4F-D0901094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4739" y="1574923"/>
              <a:ext cx="3365605" cy="4056129"/>
            </a:xfrm>
            <a:prstGeom prst="rect">
              <a:avLst/>
            </a:prstGeom>
          </p:spPr>
        </p:pic>
        <p:sp>
          <p:nvSpPr>
            <p:cNvPr id="3" name="Rectangle 2">
              <a:extLst>
                <a:ext uri="{FF2B5EF4-FFF2-40B4-BE49-F238E27FC236}">
                  <a16:creationId xmlns:a16="http://schemas.microsoft.com/office/drawing/2014/main" id="{9AC3286B-86F6-F260-CF34-89B5797E84F8}"/>
                </a:ext>
              </a:extLst>
            </p:cNvPr>
            <p:cNvSpPr/>
            <p:nvPr/>
          </p:nvSpPr>
          <p:spPr>
            <a:xfrm rot="19198390">
              <a:off x="7609915" y="3466897"/>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082661-9B20-79EA-4204-24D71D6E665A}"/>
                </a:ext>
              </a:extLst>
            </p:cNvPr>
            <p:cNvSpPr/>
            <p:nvPr/>
          </p:nvSpPr>
          <p:spPr>
            <a:xfrm rot="19198390">
              <a:off x="7609914" y="3899454"/>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4B20-C455-3F99-8B12-CF3C07FF77F8}"/>
                </a:ext>
              </a:extLst>
            </p:cNvPr>
            <p:cNvSpPr/>
            <p:nvPr/>
          </p:nvSpPr>
          <p:spPr>
            <a:xfrm rot="19198390">
              <a:off x="8003560" y="3589178"/>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DCCA4D-EFE3-B49B-CF52-09F8B38542B5}"/>
                </a:ext>
              </a:extLst>
            </p:cNvPr>
            <p:cNvSpPr/>
            <p:nvPr/>
          </p:nvSpPr>
          <p:spPr>
            <a:xfrm rot="19198390">
              <a:off x="8003560" y="3960560"/>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3769CAE-50DC-82D4-9A0B-64462AA56F92}"/>
              </a:ext>
            </a:extLst>
          </p:cNvPr>
          <p:cNvSpPr txBox="1"/>
          <p:nvPr/>
        </p:nvSpPr>
        <p:spPr>
          <a:xfrm>
            <a:off x="6191383" y="1733603"/>
            <a:ext cx="405792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Fix inappropriate patch size in some cases</a:t>
            </a:r>
          </a:p>
        </p:txBody>
      </p:sp>
      <p:pic>
        <p:nvPicPr>
          <p:cNvPr id="15" name="Picture 14">
            <a:extLst>
              <a:ext uri="{FF2B5EF4-FFF2-40B4-BE49-F238E27FC236}">
                <a16:creationId xmlns:a16="http://schemas.microsoft.com/office/drawing/2014/main" id="{2B35C351-AD74-B2E9-157B-0E01789C3D61}"/>
              </a:ext>
            </a:extLst>
          </p:cNvPr>
          <p:cNvPicPr>
            <a:picLocks noChangeAspect="1"/>
          </p:cNvPicPr>
          <p:nvPr/>
        </p:nvPicPr>
        <p:blipFill>
          <a:blip r:embed="rId3"/>
          <a:stretch>
            <a:fillRect/>
          </a:stretch>
        </p:blipFill>
        <p:spPr>
          <a:xfrm>
            <a:off x="6781127" y="2847798"/>
            <a:ext cx="3468182" cy="3411327"/>
          </a:xfrm>
          <a:prstGeom prst="rect">
            <a:avLst/>
          </a:prstGeom>
        </p:spPr>
      </p:pic>
      <p:sp>
        <p:nvSpPr>
          <p:cNvPr id="20" name="Oval 19">
            <a:extLst>
              <a:ext uri="{FF2B5EF4-FFF2-40B4-BE49-F238E27FC236}">
                <a16:creationId xmlns:a16="http://schemas.microsoft.com/office/drawing/2014/main" id="{55ED390F-06F4-FA1E-1DCC-EA8194F56268}"/>
              </a:ext>
            </a:extLst>
          </p:cNvPr>
          <p:cNvSpPr/>
          <p:nvPr/>
        </p:nvSpPr>
        <p:spPr>
          <a:xfrm>
            <a:off x="6857146" y="3038771"/>
            <a:ext cx="2910969" cy="2399248"/>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Slices extracted</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Brown vs purple melanocytes </a:t>
            </a:r>
            <a:r>
              <a:rPr lang="en-US"/>
              <a:t>in paper.</a:t>
            </a:r>
            <a:endParaRPr lang="en-US" dirty="0"/>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p:spTree>
    <p:extLst>
      <p:ext uri="{BB962C8B-B14F-4D97-AF65-F5344CB8AC3E}">
        <p14:creationId xmlns:p14="http://schemas.microsoft.com/office/powerpoint/2010/main" val="50253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Questions on patching</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Brown vs purple melanocytes </a:t>
            </a:r>
            <a:r>
              <a:rPr lang="en-US"/>
              <a:t>in paper.</a:t>
            </a:r>
            <a:endParaRPr lang="en-US" dirty="0"/>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p:spTree>
    <p:extLst>
      <p:ext uri="{BB962C8B-B14F-4D97-AF65-F5344CB8AC3E}">
        <p14:creationId xmlns:p14="http://schemas.microsoft.com/office/powerpoint/2010/main" val="590481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TotalTime>
  <Words>423</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Aptos</vt:lpstr>
      <vt:lpstr>Aptos Display</vt:lpstr>
      <vt:lpstr>Arial</vt:lpstr>
      <vt:lpstr>Times New Roman</vt:lpstr>
      <vt:lpstr>Office Theme</vt:lpstr>
      <vt:lpstr>CMIL-project meeting</vt:lpstr>
      <vt:lpstr>Status update</vt:lpstr>
      <vt:lpstr>Patching algorithm: update</vt:lpstr>
      <vt:lpstr>Patching algorithm: update</vt:lpstr>
      <vt:lpstr>Slices extracted</vt:lpstr>
      <vt:lpstr>Questions on patching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Arvind Krishna</dc:creator>
  <cp:lastModifiedBy>Arvind Krishna</cp:lastModifiedBy>
  <cp:revision>14</cp:revision>
  <dcterms:created xsi:type="dcterms:W3CDTF">2025-01-27T19:39:24Z</dcterms:created>
  <dcterms:modified xsi:type="dcterms:W3CDTF">2025-02-11T09:50:43Z</dcterms:modified>
</cp:coreProperties>
</file>